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5"/>
  </p:notesMasterIdLst>
  <p:sldIdLst>
    <p:sldId id="468" r:id="rId2"/>
    <p:sldId id="472" r:id="rId3"/>
    <p:sldId id="495" r:id="rId4"/>
    <p:sldId id="506" r:id="rId5"/>
    <p:sldId id="476" r:id="rId6"/>
    <p:sldId id="478" r:id="rId7"/>
    <p:sldId id="477" r:id="rId8"/>
    <p:sldId id="492" r:id="rId9"/>
    <p:sldId id="493" r:id="rId10"/>
    <p:sldId id="485" r:id="rId11"/>
    <p:sldId id="504" r:id="rId12"/>
    <p:sldId id="505" r:id="rId13"/>
    <p:sldId id="507" r:id="rId14"/>
    <p:sldId id="473" r:id="rId15"/>
    <p:sldId id="474" r:id="rId16"/>
    <p:sldId id="475" r:id="rId17"/>
    <p:sldId id="479" r:id="rId18"/>
    <p:sldId id="481" r:id="rId19"/>
    <p:sldId id="480" r:id="rId20"/>
    <p:sldId id="483" r:id="rId21"/>
    <p:sldId id="496" r:id="rId22"/>
    <p:sldId id="498" r:id="rId23"/>
    <p:sldId id="500" r:id="rId24"/>
    <p:sldId id="497" r:id="rId25"/>
    <p:sldId id="491" r:id="rId26"/>
    <p:sldId id="490" r:id="rId27"/>
    <p:sldId id="502" r:id="rId28"/>
    <p:sldId id="503" r:id="rId29"/>
    <p:sldId id="508" r:id="rId30"/>
    <p:sldId id="509" r:id="rId31"/>
    <p:sldId id="512" r:id="rId32"/>
    <p:sldId id="516" r:id="rId33"/>
    <p:sldId id="515" r:id="rId34"/>
    <p:sldId id="510" r:id="rId35"/>
    <p:sldId id="513" r:id="rId36"/>
    <p:sldId id="514" r:id="rId37"/>
    <p:sldId id="511" r:id="rId38"/>
    <p:sldId id="520" r:id="rId39"/>
    <p:sldId id="521" r:id="rId40"/>
    <p:sldId id="522" r:id="rId41"/>
    <p:sldId id="525" r:id="rId42"/>
    <p:sldId id="528" r:id="rId43"/>
    <p:sldId id="58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81E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4" autoAdjust="0"/>
    <p:restoredTop sz="91677" autoAdjust="0"/>
  </p:normalViewPr>
  <p:slideViewPr>
    <p:cSldViewPr snapToGrid="0">
      <p:cViewPr varScale="1">
        <p:scale>
          <a:sx n="98" d="100"/>
          <a:sy n="98" d="100"/>
        </p:scale>
        <p:origin x="95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03/03/2025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03/03/2025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Kokutai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8638" y="270538"/>
            <a:ext cx="8276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5: Leader of the Free World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21263"/>
              </p:ext>
            </p:extLst>
          </p:nvPr>
        </p:nvGraphicFramePr>
        <p:xfrm>
          <a:off x="142043" y="1242170"/>
          <a:ext cx="11984854" cy="5615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372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5178231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2042465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3861786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566280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66949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Isolationism interrupted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1939-1941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20th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78045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European War</a:t>
                      </a:r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1941-1945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3rd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80213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Pacific War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1941-1945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February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17th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79129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the Post War World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1945-1949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3rd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025345"/>
                  </a:ext>
                </a:extLst>
              </a:tr>
              <a:tr h="79430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during the 1950’s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1950-1960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17th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48484"/>
                  </a:ext>
                </a:extLst>
              </a:tr>
              <a:tr h="65905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Cold War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1950-1960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31st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07227"/>
                  </a:ext>
                </a:extLst>
              </a:tr>
              <a:tr h="55282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Camelot…the Kennedy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Years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1961-1963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7th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312337"/>
                  </a:ext>
                </a:extLst>
              </a:tr>
            </a:tbl>
          </a:graphicData>
        </a:graphic>
      </p:graphicFrame>
      <p:pic>
        <p:nvPicPr>
          <p:cNvPr id="7" name="Picture 2" descr="Clipart - Simple Red Check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810" y="1780674"/>
            <a:ext cx="751332" cy="64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ipart - Simple Red Check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381" y="2470402"/>
            <a:ext cx="669862" cy="64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art - Simple Red Check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391" y="3284739"/>
            <a:ext cx="778118" cy="76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6667" y="27951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Potsdam: The New World Order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867" y="852093"/>
            <a:ext cx="11150352" cy="4835976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“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Germany to be de-militarised and de-industrialised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Occupied by 4 powers (including France) 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Germans in East Europe to be “humanely” relocated to Germany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Division of Europe East vs West as “zones of control”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and Fair Elections” in all liberated areas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 to be de-militarised and de-industrialised 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Occupied by USA (800,000) and token 50,000 British/Australians 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7071" y="5885894"/>
            <a:ext cx="870462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Peace to maintained by newly formed United Nations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agreement: Financial systems and redevelopment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0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977" y="73695"/>
            <a:ext cx="8911687" cy="60100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United Nations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8662" y="1105469"/>
            <a:ext cx="6305266" cy="6226561"/>
          </a:xfrm>
        </p:spPr>
        <p:txBody>
          <a:bodyPr>
            <a:norm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Proposed  FDR “Atlantic Charter” 1941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Differences to League of Nations</a:t>
            </a:r>
          </a:p>
          <a:p>
            <a:pPr marL="0" lvl="1" indent="0">
              <a:buNone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….Security Council of Big 5</a:t>
            </a:r>
          </a:p>
          <a:p>
            <a:pPr marL="0" lvl="1" indent="0">
              <a:buNone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(USA, USSR, UK, France, China)</a:t>
            </a:r>
          </a:p>
          <a:p>
            <a:pPr marL="0" lvl="1" indent="0"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   ….Unified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Army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intervene (veto)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UN meets April 1945 San Francisco</a:t>
            </a:r>
          </a:p>
          <a:p>
            <a:pPr marL="0" lvl="2" indent="0">
              <a:buNone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First task….humanitarian, process relocation of  refugees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097"/>
            <a:ext cx="6005015" cy="5828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2885" y="719091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Poster 1943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755" y="14471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World Financial Order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112" y="1007153"/>
            <a:ext cx="12138556" cy="5051394"/>
          </a:xfrm>
        </p:spPr>
        <p:txBody>
          <a:bodyPr>
            <a:normAutofit fontScale="85000" lnSpcReduction="20000"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USA dominant economic power: 70% world gold, 25% trade,</a:t>
            </a:r>
          </a:p>
          <a:p>
            <a:pPr marL="0" indent="0">
              <a:buNone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….enormous trade surplus</a:t>
            </a: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Great Depression caused by protectionism, currency devaluations</a:t>
            </a:r>
          </a:p>
          <a:p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Bretton Woods Agreement 1944….in place till 1971</a:t>
            </a: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world economy to be based on US </a:t>
            </a: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 convertible to Gold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Fixed Exchange Rates</a:t>
            </a: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Managed reduction of tariffs (General Agreement on Tariffs </a:t>
            </a: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Monetary Fund established to provide loans 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15799" y="5903893"/>
            <a:ext cx="118136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USSR refuse to join….consider system “Wall Street Racket”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..remain committed to Command Economy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4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242" y="288857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Post War World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2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365" y="16869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costs of war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999868"/>
              </p:ext>
            </p:extLst>
          </p:nvPr>
        </p:nvGraphicFramePr>
        <p:xfrm>
          <a:off x="627184" y="1069977"/>
          <a:ext cx="944956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2050">
                  <a:extLst>
                    <a:ext uri="{9D8B030D-6E8A-4147-A177-3AD203B41FA5}">
                      <a16:colId xmlns:a16="http://schemas.microsoft.com/office/drawing/2014/main" val="4003324972"/>
                    </a:ext>
                  </a:extLst>
                </a:gridCol>
                <a:gridCol w="1857983">
                  <a:extLst>
                    <a:ext uri="{9D8B030D-6E8A-4147-A177-3AD203B41FA5}">
                      <a16:colId xmlns:a16="http://schemas.microsoft.com/office/drawing/2014/main" val="2313493112"/>
                    </a:ext>
                  </a:extLst>
                </a:gridCol>
                <a:gridCol w="2257143">
                  <a:extLst>
                    <a:ext uri="{9D8B030D-6E8A-4147-A177-3AD203B41FA5}">
                      <a16:colId xmlns:a16="http://schemas.microsoft.com/office/drawing/2014/main" val="2899777771"/>
                    </a:ext>
                  </a:extLst>
                </a:gridCol>
                <a:gridCol w="2362392">
                  <a:extLst>
                    <a:ext uri="{9D8B030D-6E8A-4147-A177-3AD203B41FA5}">
                      <a16:colId xmlns:a16="http://schemas.microsoft.com/office/drawing/2014/main" val="3114776027"/>
                    </a:ext>
                  </a:extLst>
                </a:gridCol>
              </a:tblGrid>
              <a:tr h="73416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1939 (m)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Population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733095"/>
                  </a:ext>
                </a:extLst>
              </a:tr>
              <a:tr h="42535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931713"/>
                  </a:ext>
                </a:extLst>
              </a:tr>
              <a:tr h="42535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555780"/>
                  </a:ext>
                </a:extLst>
              </a:tr>
              <a:tr h="42535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Nazi Germany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554449"/>
                  </a:ext>
                </a:extLst>
              </a:tr>
              <a:tr h="42535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329472"/>
                  </a:ext>
                </a:extLst>
              </a:tr>
              <a:tr h="42535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76647"/>
                  </a:ext>
                </a:extLst>
              </a:tr>
              <a:tr h="42535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 (90% famine)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475385"/>
                  </a:ext>
                </a:extLst>
              </a:tr>
              <a:tr h="42535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450,000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163592"/>
                  </a:ext>
                </a:extLst>
              </a:tr>
              <a:tr h="42535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407,000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62237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flipH="1">
            <a:off x="1337481" y="5685528"/>
            <a:ext cx="99380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US least impacted</a:t>
            </a:r>
          </a:p>
          <a:p>
            <a:r>
              <a:rPr lang="en-GB" sz="3600" dirty="0" smtClean="0"/>
              <a:t>…</a:t>
            </a: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5 civilian deaths only (after Pearl Harbour)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19872" y="5009745"/>
            <a:ext cx="1400783" cy="63229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5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7828" y="0"/>
            <a:ext cx="8911687" cy="707010"/>
          </a:xfrm>
        </p:spPr>
        <p:txBody>
          <a:bodyPr/>
          <a:lstStyle/>
          <a:p>
            <a:pPr algn="ctr"/>
            <a:r>
              <a:rPr lang="en-GB" dirty="0" smtClean="0"/>
              <a:t>Economic Consequences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726669"/>
              </p:ext>
            </p:extLst>
          </p:nvPr>
        </p:nvGraphicFramePr>
        <p:xfrm>
          <a:off x="1921129" y="1386846"/>
          <a:ext cx="8128000" cy="3133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58212707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1667442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7095010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74938342"/>
                    </a:ext>
                  </a:extLst>
                </a:gridCol>
              </a:tblGrid>
              <a:tr h="671208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GDP 1939</a:t>
                      </a:r>
                    </a:p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$Bn (1990)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GDP 1945</a:t>
                      </a:r>
                    </a:p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$Bn (1990)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295940"/>
                  </a:ext>
                </a:extLst>
              </a:tr>
              <a:tr h="4620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1,474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+ 70%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885834"/>
                  </a:ext>
                </a:extLst>
              </a:tr>
              <a:tr h="4620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570080"/>
                  </a:ext>
                </a:extLst>
              </a:tr>
              <a:tr h="4620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125090"/>
                  </a:ext>
                </a:extLst>
              </a:tr>
              <a:tr h="4620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-22%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309379"/>
                  </a:ext>
                </a:extLst>
              </a:tr>
              <a:tr h="4620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-22%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29905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47054" y="782144"/>
            <a:ext cx="6328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economy – 50% total world output</a:t>
            </a:r>
            <a:r>
              <a:rPr lang="en-GB" dirty="0" smtClean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487" y="4611231"/>
            <a:ext cx="11505073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Urban devastation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Germany 40% buildings in 50 largest cities destroyed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Poland…30 of housing totally destroyed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Japan..40% housing totally destroyed, 30% urban population homeless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UK 30% of housing stock damaged/destroyed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953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Europe on brink of starvation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151834"/>
              </p:ext>
            </p:extLst>
          </p:nvPr>
        </p:nvGraphicFramePr>
        <p:xfrm>
          <a:off x="1743052" y="1479911"/>
          <a:ext cx="8915400" cy="3666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>
                  <a:extLst>
                    <a:ext uri="{9D8B030D-6E8A-4147-A177-3AD203B41FA5}">
                      <a16:colId xmlns:a16="http://schemas.microsoft.com/office/drawing/2014/main" val="4140053304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3598901754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900385751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556560346"/>
                    </a:ext>
                  </a:extLst>
                </a:gridCol>
              </a:tblGrid>
              <a:tr h="557610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08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-72%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494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-38%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620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-32%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628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-38%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097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382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-5%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34252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9200" y="5491166"/>
            <a:ext cx="12083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Farming area devastated……30% land unusable due to mines, destruction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4017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610821" y="6194257"/>
            <a:ext cx="9785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Starvation </a:t>
            </a:r>
            <a:r>
              <a:rPr lang="en-GB" dirty="0" smtClean="0"/>
              <a:t>during war prevented </a:t>
            </a:r>
            <a:r>
              <a:rPr lang="en-GB" dirty="0"/>
              <a:t>by US funded “Lend Lease”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6411" y="892675"/>
            <a:ext cx="473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Daily Calorie Intake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30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614" y="0"/>
            <a:ext cx="8911687" cy="1045029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Refugee crisis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GB" sz="40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767" y="793819"/>
            <a:ext cx="12541612" cy="5275284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500,000 Concentration camp survivors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Most want to go to Palestine…but British limit to 75,000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Quota rules limit immigration to USA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“Ethnic cleansing” taking place across Europe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13m Germans expelled from Eastern Europe. German territory transferred to Poland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2m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Poles from Russian expansion form Ukraine, Belarus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 million Japanese expelled from China, Korea, Manchuria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Millions of prisoners of war to be returned ..many to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gualags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/shot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43375" y="6068865"/>
            <a:ext cx="114828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Processed by Armies of Occupation, Charities, United Nations</a:t>
            </a:r>
          </a:p>
        </p:txBody>
      </p:sp>
    </p:spTree>
    <p:extLst>
      <p:ext uri="{BB962C8B-B14F-4D97-AF65-F5344CB8AC3E}">
        <p14:creationId xmlns:p14="http://schemas.microsoft.com/office/powerpoint/2010/main" val="47448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359" y="117193"/>
            <a:ext cx="8911687" cy="892741"/>
          </a:xfrm>
        </p:spPr>
        <p:txBody>
          <a:bodyPr/>
          <a:lstStyle/>
          <a:p>
            <a:pPr algn="ctr"/>
            <a:r>
              <a:rPr lang="en-GB" dirty="0" smtClean="0"/>
              <a:t>Child survivors Auschwitz</a:t>
            </a:r>
            <a:endParaRPr lang="en-GB" dirty="0"/>
          </a:p>
        </p:txBody>
      </p:sp>
      <p:pic>
        <p:nvPicPr>
          <p:cNvPr id="2050" name="Picture 2" descr="Child Survivors Of Auschwi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3" y="859809"/>
            <a:ext cx="11986728" cy="599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040" y="0"/>
            <a:ext cx="8911687" cy="47690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German refugees returning “home”</a:t>
            </a:r>
            <a:endParaRPr lang="en-GB" dirty="0"/>
          </a:p>
        </p:txBody>
      </p:sp>
      <p:pic>
        <p:nvPicPr>
          <p:cNvPr id="1026" name="Picture 2" descr="https://blogger.googleusercontent.com/img/b/R29vZ2xl/AVvXsEgx8yc22kL2k80YvU6ZsSRS_pY63c2jG6Gk6dRdLdRAWCJszYXTB199JDaNcdOhojpJ6JX3t8FXGNEGkjml7muC5A64_YRK1oG1Oq5XwaNX9Ym2zgi7xldoRNa_wuB1soeMIXKyNe0iTTA/s1600/wwii-refugees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4" y="821094"/>
            <a:ext cx="12026376" cy="57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51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608" y="111967"/>
            <a:ext cx="9793159" cy="70266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Talk 33 USA and the Post War World (1945-1949)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1798" y="507297"/>
            <a:ext cx="11063849" cy="635070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Peace &amp; Post War World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Post war USA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Birth of Cold War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….Intermission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Trouble in China</a:t>
            </a: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Election of 1948 and the Cold War</a:t>
            </a:r>
          </a:p>
          <a:p>
            <a:endParaRPr lang="en-GB" sz="1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304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844" y="177553"/>
            <a:ext cx="8911687" cy="831466"/>
          </a:xfrm>
        </p:spPr>
        <p:txBody>
          <a:bodyPr/>
          <a:lstStyle/>
          <a:p>
            <a:pPr algn="ctr"/>
            <a:r>
              <a:rPr lang="en-GB" dirty="0" smtClean="0"/>
              <a:t>Germany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428750"/>
            <a:ext cx="7259614" cy="5495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8883" y="3842366"/>
            <a:ext cx="13138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1.5 million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95780" y="3952042"/>
            <a:ext cx="10549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150,000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541975" y="5897731"/>
            <a:ext cx="10549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400,000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83835" y="5384306"/>
            <a:ext cx="10549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150,000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917576" y="1065320"/>
            <a:ext cx="550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Occupation armies by Nation end 1945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9461" y="1499453"/>
            <a:ext cx="4592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 national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…currency worthless&gt;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barter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economy..cigarettes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 prostitutes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4905" y="210467"/>
            <a:ext cx="4739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territory transferred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Poland &amp; “ethnically cleansed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3290828">
            <a:off x="5944560" y="126672"/>
            <a:ext cx="381740" cy="406475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Down Arrow 12"/>
          <p:cNvSpPr/>
          <p:nvPr/>
        </p:nvSpPr>
        <p:spPr>
          <a:xfrm rot="1791187">
            <a:off x="7354689" y="1127486"/>
            <a:ext cx="381740" cy="1418079"/>
          </a:xfrm>
          <a:prstGeom prst="downArrow">
            <a:avLst>
              <a:gd name="adj1" fmla="val 5258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658527" y="2783836"/>
            <a:ext cx="4533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continues</a:t>
            </a:r>
          </a:p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Baltics : 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Forest People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 till 50’s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Germany : “Werewolves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3936" y="4089779"/>
            <a:ext cx="4378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Armies of Occupation operate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“martial law”…Soviet use army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remove anything useful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20085" y="54864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War crimes Tribunal Nuremberg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…14 Nazi leaders hanged</a:t>
            </a:r>
          </a:p>
        </p:txBody>
      </p:sp>
    </p:spTree>
    <p:extLst>
      <p:ext uri="{BB962C8B-B14F-4D97-AF65-F5344CB8AC3E}">
        <p14:creationId xmlns:p14="http://schemas.microsoft.com/office/powerpoint/2010/main" val="35571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802" y="276494"/>
            <a:ext cx="8911687" cy="766540"/>
          </a:xfrm>
        </p:spPr>
        <p:txBody>
          <a:bodyPr/>
          <a:lstStyle/>
          <a:p>
            <a:pPr algn="ctr"/>
            <a:r>
              <a:rPr lang="en-GB" dirty="0" smtClean="0"/>
              <a:t>Japan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34237"/>
            <a:ext cx="8028967" cy="5128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775" y="1209675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Douglas MacArthur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0840" y="1152323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Emperor Hirohito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01727" y="533827"/>
            <a:ext cx="29594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occupies Japan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400,000 US soldiers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40,000 British/ Aust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9873" y="2758696"/>
            <a:ext cx="3972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Emperor converted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Constitutional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monarch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..absolved…despite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evidence of involvement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..Becomes marine biologist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…MacArthur “Dictator”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4952" y="5480856"/>
            <a:ext cx="2826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War crimes tribunal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…Tojo hanged</a:t>
            </a:r>
          </a:p>
        </p:txBody>
      </p:sp>
    </p:spTree>
    <p:extLst>
      <p:ext uri="{BB962C8B-B14F-4D97-AF65-F5344CB8AC3E}">
        <p14:creationId xmlns:p14="http://schemas.microsoft.com/office/powerpoint/2010/main" val="1896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175" y="176435"/>
            <a:ext cx="8911687" cy="1280890"/>
          </a:xfrm>
        </p:spPr>
        <p:txBody>
          <a:bodyPr/>
          <a:lstStyle/>
          <a:p>
            <a:r>
              <a:rPr lang="en-GB" dirty="0" smtClean="0"/>
              <a:t>Japanese Occupation 1945-1949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841" y="822703"/>
            <a:ext cx="11566596" cy="534741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MacArthur “Dictator of Japan”…Parliament reinstated, submit suggestions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 to be de-militarised….colonists to be “humanely relocated” from Korea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year…prevent starvation….United Nations, Charities, US Aid (loans)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Political prisoners released, Trade Unions allowed, women emancipated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1947 Constitutional Convention…Parliament re-established, labour standards…New Deal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 Reform…5.8 m acres transferred from Landlords to peasant…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“Reverse Policy” 1949….Cold War…Japan re-industrialised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9683" y="6182774"/>
            <a:ext cx="8997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gradually transferred to Japanese, Occupation ends 1952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..US retain bases, 200,000 soldiers during 1950’s…30,000 today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4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670" y="187382"/>
            <a:ext cx="9647237" cy="1280890"/>
          </a:xfrm>
        </p:spPr>
        <p:txBody>
          <a:bodyPr/>
          <a:lstStyle/>
          <a:p>
            <a:r>
              <a:rPr lang="en-GB" dirty="0" smtClean="0"/>
              <a:t>Recreation and Amusement Association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8" y="1296538"/>
            <a:ext cx="12420458" cy="598454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problem…440,000 young males armed in defenceless country of starving people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solution…Japanese Authorities devised….”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so we unite and go forward to where our beliefs lead us, and through the sacrifice of several thousands of "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Okichis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of our era" build a breakwater to hold back the raging waves and defend and nurture the purity of our race, becoming as well an invisible underground pillar at the root of the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postwar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social order... we are but offering ourselves for the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defense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of the 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2" tooltip="Kokutai"/>
              </a:rPr>
              <a:t>national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 tooltip="Kokutai"/>
              </a:rPr>
              <a:t>polity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GB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70,000 Japanese women enticed to join….dancers, entertainers,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prostitutes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Officially illegal but accepted by Occupation forces/ licensing system 1949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1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1" y="180984"/>
            <a:ext cx="9847262" cy="1280890"/>
          </a:xfrm>
        </p:spPr>
        <p:txBody>
          <a:bodyPr/>
          <a:lstStyle/>
          <a:p>
            <a:r>
              <a:rPr lang="en-GB" dirty="0" smtClean="0"/>
              <a:t>Recreation &amp; Amusement centre 1947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181100"/>
            <a:ext cx="121253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754" y="88777"/>
            <a:ext cx="8911687" cy="745724"/>
          </a:xfrm>
        </p:spPr>
        <p:txBody>
          <a:bodyPr/>
          <a:lstStyle/>
          <a:p>
            <a:pPr algn="ctr"/>
            <a:r>
              <a:rPr lang="en-GB" dirty="0" smtClean="0"/>
              <a:t>Instability across Europe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64" y="799121"/>
            <a:ext cx="12071094" cy="5122415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Eastern Europe: USSR rig “free and fair” elections to support Communist regimes</a:t>
            </a:r>
          </a:p>
          <a:p>
            <a:pPr marL="457200" lvl="1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Greece: Civil war Communists and Conservatives: British army of occupation 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Italy: not occupied, unstable government , strong Communist threat to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France: unstable coalition led by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DeGaulle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….Communist vs Conservatives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Palestine Mandate: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British attempt to regulated flow of Jewish survivors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Zionist terrorist groups (former British army veterans)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7509" y="6334780"/>
            <a:ext cx="7085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Everywhere hunger, desolation, uncertainty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2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499" y="100327"/>
            <a:ext cx="8911687" cy="805195"/>
          </a:xfrm>
        </p:spPr>
        <p:txBody>
          <a:bodyPr/>
          <a:lstStyle/>
          <a:p>
            <a:pPr algn="ctr"/>
            <a:r>
              <a:rPr lang="en-GB" dirty="0" smtClean="0"/>
              <a:t>United Kingdom Post War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224" y="1254531"/>
            <a:ext cx="11805547" cy="6241539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Nation on verge of bankruptcy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Debt has risen 130% to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250% GDP,  Deficit to 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27% GDP (versus 2.2%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2024)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Lend Lease programme (no repayment) ends August 1945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£3.5Bn ($57Bn 2024) loan (2% interest) from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US..repaid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Commitments: Germany, Greece, Palestine, India, Indo China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Labour Government focused on NHS, Nationalisation, </a:t>
            </a:r>
          </a:p>
        </p:txBody>
      </p:sp>
    </p:spTree>
    <p:extLst>
      <p:ext uri="{BB962C8B-B14F-4D97-AF65-F5344CB8AC3E}">
        <p14:creationId xmlns:p14="http://schemas.microsoft.com/office/powerpoint/2010/main" val="2938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15" y="1423101"/>
            <a:ext cx="11336785" cy="140887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Europe starving, impoverished, political turmoil</a:t>
            </a:r>
            <a:br>
              <a:rPr lang="en-GB" dirty="0" smtClean="0"/>
            </a:br>
            <a:r>
              <a:rPr lang="en-GB" dirty="0" smtClean="0"/>
              <a:t>…UN no power, no money</a:t>
            </a:r>
            <a:br>
              <a:rPr lang="en-GB" dirty="0" smtClean="0"/>
            </a:br>
            <a:r>
              <a:rPr lang="en-GB" dirty="0" smtClean="0"/>
              <a:t>…USA celebrating, relying on UN, Bretton Woods, British</a:t>
            </a:r>
            <a:br>
              <a:rPr lang="en-GB" dirty="0" smtClean="0"/>
            </a:br>
            <a:r>
              <a:rPr lang="en-GB" dirty="0" smtClean="0"/>
              <a:t>…USSR with 2m </a:t>
            </a:r>
            <a:r>
              <a:rPr lang="en-GB" dirty="0" err="1" smtClean="0"/>
              <a:t>soliders</a:t>
            </a:r>
            <a:r>
              <a:rPr lang="en-GB" dirty="0" smtClean="0"/>
              <a:t> deployed, asset stripping,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USSR confident, predatory</a:t>
            </a:r>
            <a:br>
              <a:rPr lang="en-GB" dirty="0" smtClean="0"/>
            </a:br>
            <a:r>
              <a:rPr lang="en-GB" dirty="0" smtClean="0"/>
              <a:t>… installing pro Soviet Regimes</a:t>
            </a:r>
            <a:br>
              <a:rPr lang="en-GB" dirty="0" smtClean="0"/>
            </a:br>
            <a:r>
              <a:rPr lang="en-GB" dirty="0" smtClean="0"/>
              <a:t>….confident Europe about to collapse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81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495" y="240931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USA Post War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1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920" y="0"/>
            <a:ext cx="8911687" cy="781235"/>
          </a:xfrm>
        </p:spPr>
        <p:txBody>
          <a:bodyPr/>
          <a:lstStyle/>
          <a:p>
            <a:pPr algn="ctr"/>
            <a:r>
              <a:rPr lang="en-GB" dirty="0" smtClean="0"/>
              <a:t>USA home front 1941-1945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35" y="578765"/>
            <a:ext cx="11876183" cy="6020914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Rapid growth. Full employment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GDP 75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% larger in 1945 than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1949…growth at 10% per year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1% unemployment (women from 20% to 30%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worksforce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Mass migration blacks from South to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North/ Mexicans to SW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High savings rate rationing, lack of consumer goods (25% income vs 2% 1920’s)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power of world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Debt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rises from 40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% to 120%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GDP…but debt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held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internally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Competitors in ruins/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Domestic harmony: No strike laws/patriotic unions/ high trust business 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24524" y="6334780"/>
            <a:ext cx="1166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Fears of recession as armed services reduce from 12m to 1.7 m by 1947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84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881" y="316203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Peace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48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50" y="0"/>
            <a:ext cx="8911687" cy="758757"/>
          </a:xfrm>
        </p:spPr>
        <p:txBody>
          <a:bodyPr/>
          <a:lstStyle/>
          <a:p>
            <a:pPr algn="ctr"/>
            <a:r>
              <a:rPr lang="en-GB" dirty="0" smtClean="0"/>
              <a:t>Post war boom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557" y="1231607"/>
            <a:ext cx="11755271" cy="5865228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Rapid transition from munitions to consumer goods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Economic growth slows but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only from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10% to 8% 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Spending binge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due to 25% average savings during war</a:t>
            </a:r>
          </a:p>
          <a:p>
            <a:pPr lvl="1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Incease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trade (Bretton Woods) increases US trade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Consumer boom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Housing boom: soldiers returning home and GI home loans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Emergence new labour intensive industries …automobiles, radios, televisions, appliances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Baby boom (Marriages rate increase 12 per 19 per 1,000. Babies 19 to 24 per 1,000)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Demobilised soldiers to work or college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 Bill of Rights….education grants, Guaranteed one year income/ home owners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Men replace women in senior/ technical jobs (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retian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seniority)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Women revert to clerical jobs/ home owners</a:t>
            </a: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16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170" y="0"/>
            <a:ext cx="8911687" cy="1280890"/>
          </a:xfrm>
        </p:spPr>
        <p:txBody>
          <a:bodyPr/>
          <a:lstStyle/>
          <a:p>
            <a:r>
              <a:rPr lang="en-GB" dirty="0" smtClean="0"/>
              <a:t>A land untouched by war</a:t>
            </a:r>
            <a:br>
              <a:rPr lang="en-GB" dirty="0" smtClean="0"/>
            </a:br>
            <a:r>
              <a:rPr lang="en-GB" dirty="0" smtClean="0"/>
              <a:t>……………Chicago 1940</a:t>
            </a:r>
            <a:endParaRPr lang="en-GB" dirty="0"/>
          </a:p>
        </p:txBody>
      </p:sp>
      <p:pic>
        <p:nvPicPr>
          <p:cNvPr id="3074" name="Picture 2" descr="https://www.historydefined.net/wp-content/uploads/2023/01/316347732_223418140014701_8769080592802162756_n-1024x7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9" y="1313895"/>
            <a:ext cx="11944689" cy="53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6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899" y="972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York City 1946</a:t>
            </a:r>
            <a:endParaRPr lang="en-GB" dirty="0"/>
          </a:p>
        </p:txBody>
      </p:sp>
      <p:pic>
        <p:nvPicPr>
          <p:cNvPr id="7170" name="Picture 2" descr="https://www.historydefined.net/wp-content/uploads/2023/01/327423691_715599816743558_3452717227270417005_n-1024x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4" y="758757"/>
            <a:ext cx="11992036" cy="59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124" y="166911"/>
            <a:ext cx="11284085" cy="1280890"/>
          </a:xfrm>
        </p:spPr>
        <p:txBody>
          <a:bodyPr/>
          <a:lstStyle/>
          <a:p>
            <a:r>
              <a:rPr lang="en-GB" dirty="0" smtClean="0"/>
              <a:t>Fort Worth Texas 1942 (new industries to west plus rise of oil industry</a:t>
            </a:r>
            <a:endParaRPr lang="en-GB" dirty="0"/>
          </a:p>
        </p:txBody>
      </p:sp>
      <p:pic>
        <p:nvPicPr>
          <p:cNvPr id="6146" name="Picture 2" descr="https://www.historydefined.net/wp-content/uploads/2023/01/310637637_509311173960007_5749034982736262620_n-1024x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2" y="1391055"/>
            <a:ext cx="12175510" cy="54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56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760" y="322269"/>
            <a:ext cx="8911687" cy="1280890"/>
          </a:xfrm>
        </p:spPr>
        <p:txBody>
          <a:bodyPr/>
          <a:lstStyle/>
          <a:p>
            <a:r>
              <a:rPr lang="en-GB" dirty="0" smtClean="0"/>
              <a:t>Drive in diners, Philadelphia 1943</a:t>
            </a:r>
            <a:endParaRPr lang="en-GB" dirty="0"/>
          </a:p>
        </p:txBody>
      </p:sp>
      <p:pic>
        <p:nvPicPr>
          <p:cNvPr id="1026" name="Picture 2" descr="https://www.historydefined.net/wp-content/uploads/2023/01/289601768_418841906813605_6487636139426469179_n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1" y="963038"/>
            <a:ext cx="12114179" cy="581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629" y="419394"/>
            <a:ext cx="8911687" cy="1280890"/>
          </a:xfrm>
        </p:spPr>
        <p:txBody>
          <a:bodyPr/>
          <a:lstStyle/>
          <a:p>
            <a:r>
              <a:rPr lang="en-GB" dirty="0" smtClean="0"/>
              <a:t>Waiting for the bus, Indianapolis 1943</a:t>
            </a:r>
            <a:endParaRPr lang="en-GB" dirty="0"/>
          </a:p>
        </p:txBody>
      </p:sp>
      <p:pic>
        <p:nvPicPr>
          <p:cNvPr id="4098" name="Picture 2" descr="https://www.historydefined.net/wp-content/uploads/2023/01/295310246_767031714747645_1190346138528083494_n-101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140"/>
            <a:ext cx="12192000" cy="561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34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550" y="313391"/>
            <a:ext cx="10780449" cy="1280890"/>
          </a:xfrm>
        </p:spPr>
        <p:txBody>
          <a:bodyPr/>
          <a:lstStyle/>
          <a:p>
            <a:r>
              <a:rPr lang="en-GB" dirty="0" smtClean="0"/>
              <a:t>Young couple (back from war ?) Oregon 1945</a:t>
            </a:r>
            <a:endParaRPr lang="en-GB" dirty="0"/>
          </a:p>
        </p:txBody>
      </p:sp>
      <p:pic>
        <p:nvPicPr>
          <p:cNvPr id="5122" name="Picture 2" descr="https://www.historydefined.net/wp-content/uploads/2023/01/274840497_548447559619006_9000665736776363933_n-823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579"/>
            <a:ext cx="12192000" cy="60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2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169" y="340025"/>
            <a:ext cx="8911687" cy="1280890"/>
          </a:xfrm>
        </p:spPr>
        <p:txBody>
          <a:bodyPr/>
          <a:lstStyle/>
          <a:p>
            <a:r>
              <a:rPr lang="en-GB" dirty="0" smtClean="0"/>
              <a:t>Corpus Christi Texas 1943</a:t>
            </a:r>
            <a:endParaRPr lang="en-GB" dirty="0"/>
          </a:p>
        </p:txBody>
      </p:sp>
      <p:pic>
        <p:nvPicPr>
          <p:cNvPr id="2050" name="Picture 2" descr="https://www.historydefined.net/wp-content/uploads/2023/01/299298438_480285530101149_8568609718219926104_n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8" y="933855"/>
            <a:ext cx="11974282" cy="60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776" y="0"/>
            <a:ext cx="10146328" cy="1280890"/>
          </a:xfrm>
        </p:spPr>
        <p:txBody>
          <a:bodyPr/>
          <a:lstStyle/>
          <a:p>
            <a:r>
              <a:rPr lang="en-GB" dirty="0" smtClean="0"/>
              <a:t>Social unrest….internal migration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651"/>
            <a:ext cx="7306322" cy="5526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7161" y="866612"/>
            <a:ext cx="378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Detroit housing complex  (1942)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872698" y="2287984"/>
            <a:ext cx="3328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Detroit population increases</a:t>
            </a:r>
          </a:p>
          <a:p>
            <a:r>
              <a:rPr lang="en-GB" dirty="0" smtClean="0"/>
              <a:t>From 1.5m to 2m 1940-1943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978003" y="3230244"/>
            <a:ext cx="3991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Black population increase 150,000</a:t>
            </a:r>
          </a:p>
          <a:p>
            <a:r>
              <a:rPr lang="en-GB" dirty="0" smtClean="0"/>
              <a:t>To 200,000…tensions rise over</a:t>
            </a:r>
          </a:p>
          <a:p>
            <a:r>
              <a:rPr lang="en-GB" dirty="0" smtClean="0"/>
              <a:t>Housing/ preferences vs whites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052802" y="4465090"/>
            <a:ext cx="4015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Rumour white threw black women</a:t>
            </a:r>
          </a:p>
          <a:p>
            <a:r>
              <a:rPr lang="en-GB" dirty="0" smtClean="0"/>
              <a:t>In river…blacks riot…backlash</a:t>
            </a:r>
          </a:p>
          <a:p>
            <a:r>
              <a:rPr lang="en-GB" dirty="0" smtClean="0"/>
              <a:t>50 killed, 6,000 National Guards</a:t>
            </a:r>
          </a:p>
          <a:p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040902" y="5986382"/>
            <a:ext cx="3884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Riots in Los Angeles, New York</a:t>
            </a:r>
          </a:p>
          <a:p>
            <a:r>
              <a:rPr lang="en-GB" dirty="0" smtClean="0"/>
              <a:t>Beaumont Texas, Mobile </a:t>
            </a:r>
            <a:r>
              <a:rPr lang="en-GB" dirty="0" err="1" smtClean="0"/>
              <a:t>Alabam</a:t>
            </a:r>
            <a:endParaRPr lang="en-GB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821038" y="885216"/>
            <a:ext cx="390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 million blacks migrate from rural</a:t>
            </a:r>
          </a:p>
          <a:p>
            <a:r>
              <a:rPr lang="en-GB" dirty="0" smtClean="0"/>
              <a:t>South to cities…mostly north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0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328" y="0"/>
            <a:ext cx="10603149" cy="1280890"/>
          </a:xfrm>
        </p:spPr>
        <p:txBody>
          <a:bodyPr/>
          <a:lstStyle/>
          <a:p>
            <a:r>
              <a:rPr lang="en-GB" dirty="0" smtClean="0"/>
              <a:t>California…influx of “contract labourers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1371600"/>
            <a:ext cx="7414047" cy="5486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89256" y="1744927"/>
            <a:ext cx="4124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Mexican population </a:t>
            </a:r>
          </a:p>
          <a:p>
            <a:r>
              <a:rPr lang="en-GB" dirty="0"/>
              <a:t>Of Los Angeles increased</a:t>
            </a:r>
          </a:p>
          <a:p>
            <a:r>
              <a:rPr lang="en-GB" dirty="0"/>
              <a:t>50% 1940-1945…100,000 to</a:t>
            </a:r>
          </a:p>
          <a:p>
            <a:r>
              <a:rPr lang="en-GB" dirty="0"/>
              <a:t>150,000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0870" y="532168"/>
            <a:ext cx="4078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Bracero programme 1942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…contract labour with Mexico…many do not return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9223" y="3269765"/>
            <a:ext cx="5351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Mexican fashion…</a:t>
            </a:r>
            <a:r>
              <a:rPr lang="en-GB" dirty="0" err="1"/>
              <a:t>identiy</a:t>
            </a:r>
            <a:endParaRPr lang="en-GB" dirty="0"/>
          </a:p>
          <a:p>
            <a:r>
              <a:rPr lang="en-GB" dirty="0"/>
              <a:t>Long “zoot suits” ( origins</a:t>
            </a:r>
          </a:p>
          <a:p>
            <a:r>
              <a:rPr lang="en-GB" dirty="0"/>
              <a:t> Duke of Windsor! ..jazz rhyming slant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2490" y="4588299"/>
            <a:ext cx="4466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Cloth rationing…US sailors see</a:t>
            </a:r>
          </a:p>
          <a:p>
            <a:r>
              <a:rPr lang="en-GB" dirty="0"/>
              <a:t>Wearing of suits unpatriotic</a:t>
            </a:r>
          </a:p>
          <a:p>
            <a:r>
              <a:rPr lang="en-GB" dirty="0"/>
              <a:t>…Mexicans as sign of identity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98491" y="5813416"/>
            <a:ext cx="459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Sailors attack suit wearers</a:t>
            </a:r>
          </a:p>
          <a:p>
            <a:r>
              <a:rPr lang="en-GB" dirty="0"/>
              <a:t>..150 </a:t>
            </a:r>
            <a:r>
              <a:rPr lang="en-GB" dirty="0" smtClean="0"/>
              <a:t>injured/no </a:t>
            </a:r>
            <a:r>
              <a:rPr lang="en-GB" dirty="0"/>
              <a:t>sailor arrested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4170" y="807397"/>
            <a:ext cx="4943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“Zoot suits” Los Angeles 1943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0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8171"/>
            <a:ext cx="8309609" cy="6289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49" y="0"/>
            <a:ext cx="11069607" cy="84337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August 1945 World awaits invasion of Japan</a:t>
            </a:r>
            <a:br>
              <a:rPr lang="en-GB" dirty="0" smtClean="0"/>
            </a:br>
            <a:r>
              <a:rPr lang="en-GB" dirty="0" smtClean="0"/>
              <a:t>….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476490" y="1350855"/>
            <a:ext cx="3879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Millions of deaths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9426" y="3552510"/>
            <a:ext cx="3145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Then this happens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64858" y="5227727"/>
            <a:ext cx="3932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Suddenly,unexpectedly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…there is Peace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5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37678"/>
            <a:ext cx="8911687" cy="1280890"/>
          </a:xfrm>
        </p:spPr>
        <p:txBody>
          <a:bodyPr/>
          <a:lstStyle/>
          <a:p>
            <a:r>
              <a:rPr lang="en-GB" dirty="0" smtClean="0"/>
              <a:t>“Zoot suiters” after attack by sailors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8" y="1201707"/>
            <a:ext cx="11937478" cy="565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9538" y="20582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Strike Wave 1946 Background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797" y="1099371"/>
            <a:ext cx="13515787" cy="5359940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Deal and Trade Unions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FDR Democrats promote planned prices/ wages/hours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Wagner Act 1935…closed shop, collective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bargainining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National Labour Board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Unskilled and Auto workers break off to form Congress of Industrial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Workers..industrial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unions…regardless of skill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Unions and World War Two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war effort : no strike pledge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Wage increases offset by high income taxes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Membership rises to 34% workforce 1945 (vs 55% UK)</a:t>
            </a:r>
          </a:p>
        </p:txBody>
      </p:sp>
    </p:spTree>
    <p:extLst>
      <p:ext uri="{BB962C8B-B14F-4D97-AF65-F5344CB8AC3E}">
        <p14:creationId xmlns:p14="http://schemas.microsoft.com/office/powerpoint/2010/main" val="14561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879" y="17663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Strike wave of 1946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8755" y="735092"/>
            <a:ext cx="10337250" cy="5393334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 over…inflation 14%,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increases 8%....”Deal” collapses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argest strike wave in US history: steel, autos, coal,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rail strike May 1946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95% transport stopped/ Truman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threatens to draft railway workers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Strikers back down… House passes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law…Senate vetoes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Impact…2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“Red Scare” begins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Media convinced Communists/ Socialist involvement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Evidence Soviet spy rings spreads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Truman “soft of communism”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4649" y="6073053"/>
            <a:ext cx="10910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Republicans gain control of Congress November mid terms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0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841" y="290460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Birth of the Cold War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6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689" y="31361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York VJ Day Celebrations</a:t>
            </a:r>
            <a:endParaRPr lang="en-GB" dirty="0"/>
          </a:p>
        </p:txBody>
      </p:sp>
      <p:pic>
        <p:nvPicPr>
          <p:cNvPr id="1026" name="Picture 2" descr="New York City celebrating VJ Da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" y="1045030"/>
            <a:ext cx="12212320" cy="597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3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983" y="141897"/>
            <a:ext cx="8911687" cy="714138"/>
          </a:xfrm>
        </p:spPr>
        <p:txBody>
          <a:bodyPr/>
          <a:lstStyle/>
          <a:p>
            <a:pPr algn="ctr"/>
            <a:r>
              <a:rPr lang="en-GB" dirty="0" smtClean="0"/>
              <a:t>London VJ Celebrations</a:t>
            </a:r>
            <a:endParaRPr lang="en-GB" dirty="0"/>
          </a:p>
        </p:txBody>
      </p:sp>
      <p:pic>
        <p:nvPicPr>
          <p:cNvPr id="2050" name="Picture 2" descr="VJ Day Crow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9" y="1070043"/>
            <a:ext cx="12008421" cy="57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0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82" y="0"/>
            <a:ext cx="10949214" cy="1280890"/>
          </a:xfrm>
        </p:spPr>
        <p:txBody>
          <a:bodyPr>
            <a:noAutofit/>
          </a:bodyPr>
          <a:lstStyle/>
          <a:p>
            <a:pPr algn="ctr"/>
            <a:r>
              <a:rPr lang="en-GB" dirty="0" smtClean="0"/>
              <a:t>Japan: Emperor Hirohito on route to new boss </a:t>
            </a:r>
            <a:r>
              <a:rPr lang="en-GB" sz="3200" dirty="0" smtClean="0"/>
              <a:t>Douglas Macarthur….to be honoured or hanged?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59" y="1132765"/>
            <a:ext cx="11986941" cy="57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294" y="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Potsdam Conference July/August 1945</a:t>
            </a:r>
            <a:br>
              <a:rPr lang="en-GB" dirty="0" smtClean="0"/>
            </a:br>
            <a:r>
              <a:rPr lang="en-GB" dirty="0" smtClean="0"/>
              <a:t>…”Big 3” meet to design new world order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1" y="1078173"/>
            <a:ext cx="11893420" cy="5779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207" y="1283742"/>
            <a:ext cx="2738250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Clement Atlee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(replaces Churchill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prior week!)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3444" y="1371280"/>
            <a:ext cx="316368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USA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Harry Truman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Place FDR since April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68626" y="1429595"/>
            <a:ext cx="32547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`USSR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Joseph Stalin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Dictator since  1928</a:t>
            </a:r>
          </a:p>
        </p:txBody>
      </p:sp>
    </p:spTree>
    <p:extLst>
      <p:ext uri="{BB962C8B-B14F-4D97-AF65-F5344CB8AC3E}">
        <p14:creationId xmlns:p14="http://schemas.microsoft.com/office/powerpoint/2010/main" val="121252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881" y="140608"/>
            <a:ext cx="8911687" cy="627642"/>
          </a:xfrm>
        </p:spPr>
        <p:txBody>
          <a:bodyPr>
            <a:noAutofit/>
          </a:bodyPr>
          <a:lstStyle/>
          <a:p>
            <a:pPr algn="ctr"/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Potsdam perceptions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2214"/>
            <a:ext cx="13243673" cy="6115786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Stalin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Seeks territorial expansion …Japan, East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 Western Europe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Truman “stock clerk”….dismisses as weak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Truman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Prepared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trust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Stalin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:“I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deal with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Stalin. He's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honest, but smart as hell”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Avoid failings at Versailles…stability and prosperity for USA 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Atlee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Meet British obligations to stabilise Europe by transferring power to USA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Disengage from world conflicts/ focus on domestic concerns (NHS)</a:t>
            </a:r>
          </a:p>
        </p:txBody>
      </p:sp>
    </p:spTree>
    <p:extLst>
      <p:ext uri="{BB962C8B-B14F-4D97-AF65-F5344CB8AC3E}">
        <p14:creationId xmlns:p14="http://schemas.microsoft.com/office/powerpoint/2010/main" val="172651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71763</TotalTime>
  <Words>1906</Words>
  <Application>Microsoft Office PowerPoint</Application>
  <PresentationFormat>Widescreen</PresentationFormat>
  <Paragraphs>412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Century Gothic</vt:lpstr>
      <vt:lpstr>Wingdings 3</vt:lpstr>
      <vt:lpstr>Wisp</vt:lpstr>
      <vt:lpstr>PowerPoint Presentation</vt:lpstr>
      <vt:lpstr>Talk 33 USA and the Post War World (1945-1949)</vt:lpstr>
      <vt:lpstr>Peace</vt:lpstr>
      <vt:lpstr>August 1945 World awaits invasion of Japan ….</vt:lpstr>
      <vt:lpstr>New York VJ Day Celebrations</vt:lpstr>
      <vt:lpstr>London VJ Celebrations</vt:lpstr>
      <vt:lpstr>Japan: Emperor Hirohito on route to new boss Douglas Macarthur….to be honoured or hanged?</vt:lpstr>
      <vt:lpstr>Potsdam Conference July/August 1945 …”Big 3” meet to design new world order</vt:lpstr>
      <vt:lpstr>Potsdam perceptions</vt:lpstr>
      <vt:lpstr>Potsdam: The New World Order</vt:lpstr>
      <vt:lpstr>United Nations</vt:lpstr>
      <vt:lpstr>New World Financial Order</vt:lpstr>
      <vt:lpstr>Post War World</vt:lpstr>
      <vt:lpstr>The costs of war</vt:lpstr>
      <vt:lpstr>Economic Consequences</vt:lpstr>
      <vt:lpstr>Europe on brink of starvation</vt:lpstr>
      <vt:lpstr>Global Refugee crisis </vt:lpstr>
      <vt:lpstr>Child survivors Auschwitz</vt:lpstr>
      <vt:lpstr>German refugees returning “home”</vt:lpstr>
      <vt:lpstr>Germany</vt:lpstr>
      <vt:lpstr>Japan</vt:lpstr>
      <vt:lpstr>Japanese Occupation 1945-1949</vt:lpstr>
      <vt:lpstr>Recreation and Amusement Association</vt:lpstr>
      <vt:lpstr>Recreation &amp; Amusement centre 1947</vt:lpstr>
      <vt:lpstr>Instability across Europe</vt:lpstr>
      <vt:lpstr>United Kingdom Post War</vt:lpstr>
      <vt:lpstr>Europe starving, impoverished, political turmoil …UN no power, no money …USA celebrating, relying on UN, Bretton Woods, British …USSR with 2m soliders deployed, asset stripping,  USSR confident, predatory … installing pro Soviet Regimes ….confident Europe about to collapse</vt:lpstr>
      <vt:lpstr>USA Post War</vt:lpstr>
      <vt:lpstr>USA home front 1941-1945</vt:lpstr>
      <vt:lpstr>Post war boom </vt:lpstr>
      <vt:lpstr>A land untouched by war ……………Chicago 1940</vt:lpstr>
      <vt:lpstr>New York City 1946</vt:lpstr>
      <vt:lpstr>Fort Worth Texas 1942 (new industries to west plus rise of oil industry</vt:lpstr>
      <vt:lpstr>Drive in diners, Philadelphia 1943</vt:lpstr>
      <vt:lpstr>Waiting for the bus, Indianapolis 1943</vt:lpstr>
      <vt:lpstr>Young couple (back from war ?) Oregon 1945</vt:lpstr>
      <vt:lpstr>Corpus Christi Texas 1943</vt:lpstr>
      <vt:lpstr>Social unrest….internal migration </vt:lpstr>
      <vt:lpstr>California…influx of “contract labourers</vt:lpstr>
      <vt:lpstr>“Zoot suiters” after attack by sailors</vt:lpstr>
      <vt:lpstr>Strike Wave 1946 Background</vt:lpstr>
      <vt:lpstr>Strike wave of 1946</vt:lpstr>
      <vt:lpstr>Birth of the Cold War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2038</cp:revision>
  <dcterms:created xsi:type="dcterms:W3CDTF">2023-02-02T12:46:22Z</dcterms:created>
  <dcterms:modified xsi:type="dcterms:W3CDTF">2025-03-03T18:01:17Z</dcterms:modified>
</cp:coreProperties>
</file>